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6" r:id="rId5"/>
    <p:sldId id="267" r:id="rId6"/>
    <p:sldId id="268" r:id="rId7"/>
    <p:sldId id="269" r:id="rId8"/>
    <p:sldId id="270" r:id="rId9"/>
    <p:sldId id="271" r:id="rId10"/>
    <p:sldId id="272" r:id="rId11"/>
    <p:sldId id="27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g>
</file>

<file path=ppt/media/image2.jpg>
</file>

<file path=ppt/media/image3.png>
</file>

<file path=ppt/media/image4.jpeg>
</file>

<file path=ppt/media/image5.jpeg>
</file>

<file path=ppt/media/image5.png>
</file>

<file path=ppt/media/image6.jpe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DB6F77-31B3-44A6-9538-7D3B84B14A3E}" type="datetimeFigureOut">
              <a:rPr lang="en-US" smtClean="0"/>
              <a:t>8/3/2021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BEC92D-C8E2-4A8F-BF2D-75109D630128}" type="slidenum">
              <a:rPr lang="en-US" smtClean="0"/>
              <a:t>‹#›</a:t>
            </a:fld>
            <a:endParaRPr lang="en-US" dirty="0"/>
          </a:p>
        </p:txBody>
      </p:sp>
    </p:spTree>
    <p:extLst>
      <p:ext uri="{BB962C8B-B14F-4D97-AF65-F5344CB8AC3E}">
        <p14:creationId xmlns:p14="http://schemas.microsoft.com/office/powerpoint/2010/main" val="3804819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7B24132-C908-474C-84C6-F33F0E9C2824}" type="datetime1">
              <a:rPr lang="en-US" smtClean="0"/>
              <a:t>8/3/2021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A0D6BE-6A5B-4B1A-AB35-D5FFCCF5138B}" type="datetime1">
              <a:rPr lang="en-US" smtClean="0"/>
              <a:t>8/3/2021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E8BD5B-87CC-4318-9824-F4CA83CB0BAF}" type="datetime1">
              <a:rPr lang="en-US" smtClean="0"/>
              <a:t>8/3/2021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E2AA5E-62DB-4209-84D2-A3A9C66875BD}" type="datetime1">
              <a:rPr lang="en-US" smtClean="0"/>
              <a:t>8/3/2021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8EF27-61CD-4273-9CC6-8B5AB469D6E9}" type="datetime1">
              <a:rPr lang="en-US" smtClean="0"/>
              <a:t>8/3/2021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614D88-E4A3-4915-A946-C7B143E0147E}" type="datetime1">
              <a:rPr lang="en-US" smtClean="0"/>
              <a:t>8/3/2021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C41193-F002-4F22-ACB4-105512D85B33}" type="datetime1">
              <a:rPr lang="en-US" smtClean="0"/>
              <a:t>8/3/2021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3B2B57F-0B3C-4FE7-8F56-8C4115027F2E}" type="datetime1">
              <a:rPr lang="en-US" smtClean="0"/>
              <a:t>8/3/2021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0E8098D-3BCA-4496-B67F-08ABED3A79F9}" type="datetime1">
              <a:rPr lang="en-US" smtClean="0"/>
              <a:t>8/3/2021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F4F9A14-79CD-4DBB-8A95-93FAB90953CE}" type="datetime1">
              <a:rPr lang="en-US" smtClean="0"/>
              <a:t>8/3/2021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FCCA62-85F4-4E91-8034-B3A4AEB2ACA5}" type="datetime1">
              <a:rPr lang="en-US" smtClean="0"/>
              <a:t>8/3/2021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7739FE2-C7BB-439D-8EFA-EB059A6AF0B6}" type="datetime1">
              <a:rPr lang="en-US" smtClean="0"/>
              <a:t>8/3/2021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blur">
            <a:extLst>
              <a:ext uri="{FF2B5EF4-FFF2-40B4-BE49-F238E27FC236}">
                <a16:creationId xmlns:a16="http://schemas.microsoft.com/office/drawing/2014/main" id="{ECC95573-2971-40CA-8931-174ACDF3E94F}"/>
              </a:ext>
              <a:ext uri="{C183D7F6-B498-43B3-948B-1728B52AA6E4}">
                <adec:decorative xmlns:adec="http://schemas.microsoft.com/office/drawing/2017/decorative" val="0"/>
              </a:ext>
            </a:extLst>
          </p:cNvPr>
          <p:cNvPicPr>
            <a:picLocks noChangeAspect="1"/>
          </p:cNvPicPr>
          <p:nvPr/>
        </p:nvPicPr>
        <p:blipFill rotWithShape="1">
          <a:blip r:embed="rId2"/>
          <a:srcRect t="39378"/>
          <a:stretch/>
        </p:blipFill>
        <p:spPr>
          <a:xfrm>
            <a:off x="-32" y="10"/>
            <a:ext cx="12192031" cy="4915066"/>
          </a:xfrm>
          <a:prstGeom prst="rect">
            <a:avLst/>
          </a:prstGeom>
        </p:spPr>
      </p:pic>
      <p:sp>
        <p:nvSpPr>
          <p:cNvPr id="22" name="Rectangle 21">
            <a:extLst>
              <a:ext uri="{FF2B5EF4-FFF2-40B4-BE49-F238E27FC236}">
                <a16:creationId xmlns:a16="http://schemas.microsoft.com/office/drawing/2014/main" id="{B76D919A-FC3E-4B4E-BAF0-ED6CFB8DC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1065197" y="5120640"/>
            <a:ext cx="10058400" cy="822960"/>
          </a:xfrm>
        </p:spPr>
        <p:txBody>
          <a:bodyPr>
            <a:normAutofit/>
          </a:bodyPr>
          <a:lstStyle/>
          <a:p>
            <a:r>
              <a:rPr lang="en-US" sz="4800" dirty="0">
                <a:solidFill>
                  <a:srgbClr val="FFFFFF"/>
                </a:solidFill>
              </a:rPr>
              <a:t>DC Motor Concept</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1065212" y="5943600"/>
            <a:ext cx="10058400" cy="543513"/>
          </a:xfrm>
        </p:spPr>
        <p:txBody>
          <a:bodyPr>
            <a:normAutofit/>
          </a:bodyPr>
          <a:lstStyle/>
          <a:p>
            <a:r>
              <a:rPr lang="en-US" sz="1500" dirty="0">
                <a:solidFill>
                  <a:srgbClr val="FFFFFF"/>
                </a:solidFill>
              </a:rPr>
              <a:t>EV</a:t>
            </a:r>
          </a:p>
        </p:txBody>
      </p:sp>
      <p:sp>
        <p:nvSpPr>
          <p:cNvPr id="24" name="Rectangle 23">
            <a:extLst>
              <a:ext uri="{FF2B5EF4-FFF2-40B4-BE49-F238E27FC236}">
                <a16:creationId xmlns:a16="http://schemas.microsoft.com/office/drawing/2014/main" id="{8F66ACBD-1C82-4782-AA7C-05504DD7DE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4415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ADBC3-CAE7-4E44-9CB0-F8E45B0CE2A8}"/>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C0F54624-8C71-4AAE-925B-373464EF8E54}"/>
              </a:ext>
            </a:extLst>
          </p:cNvPr>
          <p:cNvSpPr>
            <a:spLocks noGrp="1"/>
          </p:cNvSpPr>
          <p:nvPr>
            <p:ph idx="1"/>
          </p:nvPr>
        </p:nvSpPr>
        <p:spPr/>
        <p:txBody>
          <a:bodyPr/>
          <a:lstStyle/>
          <a:p>
            <a:pPr algn="just">
              <a:buFont typeface="Wingdings" panose="05000000000000000000" pitchFamily="2" charset="2"/>
              <a:buChar char="Ø"/>
            </a:pPr>
            <a:r>
              <a:rPr lang="en-US" dirty="0"/>
              <a:t> Force on a current carrying conductor</a:t>
            </a:r>
          </a:p>
          <a:p>
            <a:pPr lvl="1" algn="just">
              <a:buFont typeface="Wingdings" panose="05000000000000000000" pitchFamily="2" charset="2"/>
              <a:buChar char="Ø"/>
            </a:pPr>
            <a:r>
              <a:rPr lang="en-US" dirty="0"/>
              <a:t> Concept</a:t>
            </a:r>
          </a:p>
          <a:p>
            <a:pPr lvl="1" algn="just">
              <a:buFont typeface="Wingdings" panose="05000000000000000000" pitchFamily="2" charset="2"/>
              <a:buChar char="Ø"/>
            </a:pPr>
            <a:r>
              <a:rPr lang="en-US" dirty="0"/>
              <a:t> Animated Video</a:t>
            </a:r>
          </a:p>
          <a:p>
            <a:pPr algn="just">
              <a:buFont typeface="Wingdings" panose="05000000000000000000" pitchFamily="2" charset="2"/>
              <a:buChar char="Ø"/>
            </a:pPr>
            <a:r>
              <a:rPr lang="en-US" dirty="0"/>
              <a:t> Determine the direction in which a current-carrying wire experiences a force in an external   magnetic field</a:t>
            </a:r>
          </a:p>
          <a:p>
            <a:pPr algn="just">
              <a:buFont typeface="Wingdings" panose="05000000000000000000" pitchFamily="2" charset="2"/>
              <a:buChar char="Ø"/>
            </a:pPr>
            <a:r>
              <a:rPr lang="en-US" dirty="0"/>
              <a:t> Calculate the force on a current-carrying wire in an external magnetic field</a:t>
            </a:r>
          </a:p>
          <a:p>
            <a:pPr algn="just">
              <a:buFont typeface="Wingdings" panose="05000000000000000000" pitchFamily="2" charset="2"/>
              <a:buChar char="Ø"/>
            </a:pPr>
            <a:endParaRPr lang="en-US" dirty="0"/>
          </a:p>
          <a:p>
            <a:pPr algn="just"/>
            <a:r>
              <a:rPr lang="en-IN" dirty="0"/>
              <a:t> </a:t>
            </a:r>
          </a:p>
        </p:txBody>
      </p:sp>
    </p:spTree>
    <p:extLst>
      <p:ext uri="{BB962C8B-B14F-4D97-AF65-F5344CB8AC3E}">
        <p14:creationId xmlns:p14="http://schemas.microsoft.com/office/powerpoint/2010/main" val="4127576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1266B-163D-4F64-A630-C4830A977C24}"/>
              </a:ext>
            </a:extLst>
          </p:cNvPr>
          <p:cNvSpPr>
            <a:spLocks noGrp="1"/>
          </p:cNvSpPr>
          <p:nvPr>
            <p:ph type="title"/>
          </p:nvPr>
        </p:nvSpPr>
        <p:spPr/>
        <p:txBody>
          <a:bodyPr/>
          <a:lstStyle/>
          <a:p>
            <a:r>
              <a:rPr lang="en-US" dirty="0"/>
              <a:t>Concept</a:t>
            </a:r>
            <a:endParaRPr lang="en-IN" dirty="0"/>
          </a:p>
        </p:txBody>
      </p:sp>
      <p:sp>
        <p:nvSpPr>
          <p:cNvPr id="3" name="Content Placeholder 2">
            <a:extLst>
              <a:ext uri="{FF2B5EF4-FFF2-40B4-BE49-F238E27FC236}">
                <a16:creationId xmlns:a16="http://schemas.microsoft.com/office/drawing/2014/main" id="{B32BE581-E038-4176-8FEF-6953DA290EA4}"/>
              </a:ext>
            </a:extLst>
          </p:cNvPr>
          <p:cNvSpPr>
            <a:spLocks noGrp="1"/>
          </p:cNvSpPr>
          <p:nvPr>
            <p:ph idx="1"/>
          </p:nvPr>
        </p:nvSpPr>
        <p:spPr/>
        <p:txBody>
          <a:bodyPr/>
          <a:lstStyle/>
          <a:p>
            <a:pPr algn="just">
              <a:lnSpc>
                <a:spcPct val="150000"/>
              </a:lnSpc>
              <a:buFont typeface="Wingdings" panose="05000000000000000000" pitchFamily="2" charset="2"/>
              <a:buChar char="v"/>
            </a:pPr>
            <a:r>
              <a:rPr lang="en-US" dirty="0"/>
              <a:t> Moving charges experience a force in a magnetic field. </a:t>
            </a:r>
          </a:p>
          <a:p>
            <a:pPr algn="just">
              <a:lnSpc>
                <a:spcPct val="150000"/>
              </a:lnSpc>
              <a:buFont typeface="Wingdings" panose="05000000000000000000" pitchFamily="2" charset="2"/>
              <a:buChar char="v"/>
            </a:pPr>
            <a:r>
              <a:rPr lang="en-US" dirty="0"/>
              <a:t> If these moving charges are in a wire—that is, if the wire is carrying a current—the wire should also experience a force.</a:t>
            </a:r>
          </a:p>
          <a:p>
            <a:pPr algn="just">
              <a:lnSpc>
                <a:spcPct val="150000"/>
              </a:lnSpc>
              <a:buFont typeface="Wingdings" panose="05000000000000000000" pitchFamily="2" charset="2"/>
              <a:buChar char="v"/>
            </a:pPr>
            <a:r>
              <a:rPr lang="en-US" dirty="0"/>
              <a:t> Two separate effects here that interact closely: </a:t>
            </a:r>
          </a:p>
          <a:p>
            <a:pPr lvl="1" algn="just">
              <a:lnSpc>
                <a:spcPct val="150000"/>
              </a:lnSpc>
              <a:buFont typeface="Wingdings" panose="05000000000000000000" pitchFamily="2" charset="2"/>
              <a:buChar char="v"/>
            </a:pPr>
            <a:r>
              <a:rPr lang="en-US" dirty="0"/>
              <a:t> A current-carrying wire generates a magnetic field.</a:t>
            </a:r>
          </a:p>
          <a:p>
            <a:pPr lvl="1" algn="just">
              <a:lnSpc>
                <a:spcPct val="150000"/>
              </a:lnSpc>
              <a:buFont typeface="Wingdings" panose="05000000000000000000" pitchFamily="2" charset="2"/>
              <a:buChar char="v"/>
            </a:pPr>
            <a:r>
              <a:rPr lang="en-US" dirty="0"/>
              <a:t> The magnetic field exerts a force on the current-carrying wire.</a:t>
            </a:r>
          </a:p>
          <a:p>
            <a:pPr algn="just">
              <a:lnSpc>
                <a:spcPct val="150000"/>
              </a:lnSpc>
              <a:buFont typeface="Wingdings" panose="05000000000000000000" pitchFamily="2" charset="2"/>
              <a:buChar char="v"/>
            </a:pPr>
            <a:endParaRPr lang="en-IN" dirty="0"/>
          </a:p>
        </p:txBody>
      </p:sp>
    </p:spTree>
    <p:extLst>
      <p:ext uri="{BB962C8B-B14F-4D97-AF65-F5344CB8AC3E}">
        <p14:creationId xmlns:p14="http://schemas.microsoft.com/office/powerpoint/2010/main" val="1986969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868DA-CD18-4547-9143-BE58C210C0A6}"/>
              </a:ext>
            </a:extLst>
          </p:cNvPr>
          <p:cNvSpPr>
            <a:spLocks noGrp="1"/>
          </p:cNvSpPr>
          <p:nvPr>
            <p:ph type="title"/>
          </p:nvPr>
        </p:nvSpPr>
        <p:spPr/>
        <p:txBody>
          <a:bodyPr/>
          <a:lstStyle/>
          <a:p>
            <a:r>
              <a:rPr lang="en-US" dirty="0"/>
              <a:t>Video</a:t>
            </a:r>
            <a:endParaRPr lang="en-IN" dirty="0"/>
          </a:p>
        </p:txBody>
      </p:sp>
      <p:pic>
        <p:nvPicPr>
          <p:cNvPr id="4" name="Force on a current carrying conductor in a magnetic field - Physics">
            <a:hlinkClick r:id="" action="ppaction://media"/>
            <a:extLst>
              <a:ext uri="{FF2B5EF4-FFF2-40B4-BE49-F238E27FC236}">
                <a16:creationId xmlns:a16="http://schemas.microsoft.com/office/drawing/2014/main" id="{CE6E03A0-33FA-4B3C-AD87-0A93122D317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413919" y="1846263"/>
            <a:ext cx="5364162" cy="4022725"/>
          </a:xfrm>
        </p:spPr>
      </p:pic>
    </p:spTree>
    <p:extLst>
      <p:ext uri="{BB962C8B-B14F-4D97-AF65-F5344CB8AC3E}">
        <p14:creationId xmlns:p14="http://schemas.microsoft.com/office/powerpoint/2010/main" val="1716404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9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B8B3A-C476-438C-BE60-5ED7BD4B484F}"/>
              </a:ext>
            </a:extLst>
          </p:cNvPr>
          <p:cNvSpPr>
            <a:spLocks noGrp="1"/>
          </p:cNvSpPr>
          <p:nvPr>
            <p:ph type="title"/>
          </p:nvPr>
        </p:nvSpPr>
        <p:spPr>
          <a:xfrm>
            <a:off x="1097280" y="286603"/>
            <a:ext cx="10058400" cy="1450757"/>
          </a:xfrm>
        </p:spPr>
        <p:txBody>
          <a:bodyPr>
            <a:normAutofit/>
          </a:bodyPr>
          <a:lstStyle/>
          <a:p>
            <a:r>
              <a:rPr lang="en-US" sz="3600" dirty="0"/>
              <a:t>Magnetic field by Current Carrying Conductors</a:t>
            </a:r>
            <a:endParaRPr lang="en-IN" sz="3600" dirty="0"/>
          </a:p>
        </p:txBody>
      </p:sp>
      <p:sp>
        <p:nvSpPr>
          <p:cNvPr id="3" name="Content Placeholder 2">
            <a:extLst>
              <a:ext uri="{FF2B5EF4-FFF2-40B4-BE49-F238E27FC236}">
                <a16:creationId xmlns:a16="http://schemas.microsoft.com/office/drawing/2014/main" id="{1FAFA9B9-2135-4D14-A1C1-8A91CE175476}"/>
              </a:ext>
            </a:extLst>
          </p:cNvPr>
          <p:cNvSpPr>
            <a:spLocks noGrp="1"/>
          </p:cNvSpPr>
          <p:nvPr>
            <p:ph idx="1"/>
          </p:nvPr>
        </p:nvSpPr>
        <p:spPr>
          <a:xfrm>
            <a:off x="1097280" y="1845734"/>
            <a:ext cx="4674870" cy="4023360"/>
          </a:xfrm>
        </p:spPr>
        <p:txBody>
          <a:bodyPr>
            <a:normAutofit fontScale="85000" lnSpcReduction="20000"/>
          </a:bodyPr>
          <a:lstStyle/>
          <a:p>
            <a:pPr>
              <a:buFont typeface="Wingdings" panose="05000000000000000000" pitchFamily="2" charset="2"/>
              <a:buChar char="q"/>
            </a:pPr>
            <a:r>
              <a:rPr lang="en-US" dirty="0"/>
              <a:t> A wire carrying an electrical current caused a nearby compass to deflect. </a:t>
            </a:r>
          </a:p>
          <a:p>
            <a:pPr>
              <a:buFont typeface="Wingdings" panose="05000000000000000000" pitchFamily="2" charset="2"/>
              <a:buChar char="q"/>
            </a:pPr>
            <a:r>
              <a:rPr lang="en-US" dirty="0"/>
              <a:t> A connection was established that electrical currents produce magnetic fields.</a:t>
            </a:r>
          </a:p>
          <a:p>
            <a:pPr>
              <a:buFont typeface="Wingdings" panose="05000000000000000000" pitchFamily="2" charset="2"/>
              <a:buChar char="q"/>
            </a:pPr>
            <a:r>
              <a:rPr lang="en-US" dirty="0"/>
              <a:t> The compass needle near the wire experiences a force that aligns the needle tangent to a circle around the wire. </a:t>
            </a:r>
          </a:p>
          <a:p>
            <a:pPr>
              <a:buFont typeface="Wingdings" panose="05000000000000000000" pitchFamily="2" charset="2"/>
              <a:buChar char="q"/>
            </a:pPr>
            <a:r>
              <a:rPr lang="en-US" dirty="0"/>
              <a:t> Therefore, a current-carrying wire produces circular loops of magnetic field. </a:t>
            </a:r>
          </a:p>
          <a:p>
            <a:pPr>
              <a:buFont typeface="Wingdings" panose="05000000000000000000" pitchFamily="2" charset="2"/>
              <a:buChar char="q"/>
            </a:pPr>
            <a:r>
              <a:rPr lang="en-US" dirty="0"/>
              <a:t> To determine the direction of the magnetic field generated from a wire, we use a second right-hand rule. </a:t>
            </a:r>
          </a:p>
          <a:p>
            <a:pPr>
              <a:buFont typeface="Wingdings" panose="05000000000000000000" pitchFamily="2" charset="2"/>
              <a:buChar char="q"/>
            </a:pPr>
            <a:r>
              <a:rPr lang="en-US" dirty="0"/>
              <a:t>In RHR-2, your thumb points in the direction of the current while your fingers wrap around the wire, pointing in the direction of the magnetic field produced.</a:t>
            </a:r>
            <a:endParaRPr lang="en-IN" dirty="0"/>
          </a:p>
        </p:txBody>
      </p:sp>
      <p:pic>
        <p:nvPicPr>
          <p:cNvPr id="1026" name="Picture 2" descr="Figure a shows the right hand rule applied to a wire carrying an upward current. The right hand is placed so that the thumb points up, in the direction of the current. The fingers curl around the wire. The magnetic field is out of the page to the left of the current and into the page to the right of the current. Figure b shows the magnetic field lines for the upward current. The field lines form concentric rings that circulate in the same direction as the fingers of the right hand in figure a. The spacing between rings increases with distance from the current.">
            <a:extLst>
              <a:ext uri="{FF2B5EF4-FFF2-40B4-BE49-F238E27FC236}">
                <a16:creationId xmlns:a16="http://schemas.microsoft.com/office/drawing/2014/main" id="{504FA79A-40E9-4F55-B598-64A6C295A47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7692"/>
          <a:stretch/>
        </p:blipFill>
        <p:spPr bwMode="auto">
          <a:xfrm>
            <a:off x="6096000" y="1969559"/>
            <a:ext cx="5781675" cy="297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9088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D07CA-6A72-48F5-93AB-2D538052377D}"/>
              </a:ext>
            </a:extLst>
          </p:cNvPr>
          <p:cNvSpPr>
            <a:spLocks noGrp="1"/>
          </p:cNvSpPr>
          <p:nvPr>
            <p:ph type="title"/>
          </p:nvPr>
        </p:nvSpPr>
        <p:spPr/>
        <p:txBody>
          <a:bodyPr/>
          <a:lstStyle/>
          <a:p>
            <a:r>
              <a:rPr lang="en-US" dirty="0"/>
              <a:t>Calculation of Force</a:t>
            </a:r>
            <a:endParaRPr lang="en-IN"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141FE1A-5968-4EA3-85AA-A99CB53F8BF7}"/>
                  </a:ext>
                </a:extLst>
              </p:cNvPr>
              <p:cNvSpPr>
                <a:spLocks noGrp="1"/>
              </p:cNvSpPr>
              <p:nvPr>
                <p:ph idx="1"/>
              </p:nvPr>
            </p:nvSpPr>
            <p:spPr/>
            <p:txBody>
              <a:bodyPr/>
              <a:lstStyle/>
              <a:p>
                <a:pPr>
                  <a:buFont typeface="Wingdings" panose="05000000000000000000" pitchFamily="2" charset="2"/>
                  <a:buChar char="§"/>
                </a:pPr>
                <a:r>
                  <a:rPr lang="en-US" dirty="0"/>
                  <a:t>  The force by current carrying conductor in magnetic field is given by</a:t>
                </a:r>
              </a:p>
              <a:p>
                <a:pPr>
                  <a:buFont typeface="Wingdings" panose="05000000000000000000" pitchFamily="2" charset="2"/>
                  <a:buChar char="§"/>
                </a:pPr>
                <a:r>
                  <a:rPr lang="en-US" b="0" dirty="0"/>
                  <a:t>   </a:t>
                </a:r>
                <a14:m>
                  <m:oMath xmlns:m="http://schemas.openxmlformats.org/officeDocument/2006/math">
                    <m:r>
                      <a:rPr lang="en-US" b="0" i="1" smtClean="0">
                        <a:latin typeface="Cambria Math" panose="02040503050406030204" pitchFamily="18" charset="0"/>
                      </a:rPr>
                      <m:t>𝐹</m:t>
                    </m:r>
                    <m:r>
                      <a:rPr lang="en-US" b="0" i="1" smtClean="0">
                        <a:latin typeface="Cambria Math" panose="02040503050406030204" pitchFamily="18" charset="0"/>
                      </a:rPr>
                      <m:t>=</m:t>
                    </m:r>
                    <m:r>
                      <a:rPr lang="en-US" b="0" i="1" smtClean="0">
                        <a:latin typeface="Cambria Math" panose="02040503050406030204" pitchFamily="18" charset="0"/>
                      </a:rPr>
                      <m:t>𝐵𝐼𝐿</m:t>
                    </m:r>
                    <m:r>
                      <a:rPr lang="en-US" b="0" i="1" smtClean="0">
                        <a:latin typeface="Cambria Math" panose="02040503050406030204" pitchFamily="18" charset="0"/>
                      </a:rPr>
                      <m:t> </m:t>
                    </m:r>
                    <m:r>
                      <a:rPr lang="en-US" b="0" i="1" smtClean="0">
                        <a:latin typeface="Cambria Math" panose="02040503050406030204" pitchFamily="18" charset="0"/>
                      </a:rPr>
                      <m:t>𝑆𝑖𝑛</m:t>
                    </m:r>
                    <m:r>
                      <a:rPr lang="en-US" b="0" i="1" smtClean="0">
                        <a:latin typeface="Cambria Math" panose="02040503050406030204" pitchFamily="18" charset="0"/>
                        <a:ea typeface="Cambria Math" panose="02040503050406030204" pitchFamily="18" charset="0"/>
                      </a:rPr>
                      <m:t>𝜃</m:t>
                    </m:r>
                  </m:oMath>
                </a14:m>
                <a:endParaRPr lang="en-US" b="0" dirty="0">
                  <a:ea typeface="Cambria Math" panose="02040503050406030204" pitchFamily="18" charset="0"/>
                </a:endParaRPr>
              </a:p>
              <a:p>
                <a:pPr>
                  <a:buFont typeface="Wingdings" panose="05000000000000000000" pitchFamily="2" charset="2"/>
                  <a:buChar char="§"/>
                </a:pPr>
                <a:endParaRPr lang="en-IN" dirty="0"/>
              </a:p>
            </p:txBody>
          </p:sp>
        </mc:Choice>
        <mc:Fallback xmlns="">
          <p:sp>
            <p:nvSpPr>
              <p:cNvPr id="3" name="Content Placeholder 2">
                <a:extLst>
                  <a:ext uri="{FF2B5EF4-FFF2-40B4-BE49-F238E27FC236}">
                    <a16:creationId xmlns:a16="http://schemas.microsoft.com/office/drawing/2014/main" id="{B141FE1A-5968-4EA3-85AA-A99CB53F8BF7}"/>
                  </a:ext>
                </a:extLst>
              </p:cNvPr>
              <p:cNvSpPr>
                <a:spLocks noGrp="1" noRot="1" noChangeAspect="1" noMove="1" noResize="1" noEditPoints="1" noAdjustHandles="1" noChangeArrowheads="1" noChangeShapeType="1" noTextEdit="1"/>
              </p:cNvSpPr>
              <p:nvPr>
                <p:ph idx="1"/>
              </p:nvPr>
            </p:nvSpPr>
            <p:spPr>
              <a:blipFill>
                <a:blip r:embed="rId2"/>
                <a:stretch>
                  <a:fillRect l="-1455" t="-1667"/>
                </a:stretch>
              </a:blipFill>
            </p:spPr>
            <p:txBody>
              <a:bodyPr/>
              <a:lstStyle/>
              <a:p>
                <a:r>
                  <a:rPr lang="en-IN">
                    <a:noFill/>
                  </a:rPr>
                  <a:t> </a:t>
                </a:r>
              </a:p>
            </p:txBody>
          </p:sp>
        </mc:Fallback>
      </mc:AlternateContent>
      <p:pic>
        <p:nvPicPr>
          <p:cNvPr id="2052" name="Picture 4" descr="An illustration of a curving current-carrying wire in a uniform magnetic field. A detail view of a small segment of the wire shows a short, straight piece of current, length d l with current I though it. The velocity v sub d is in the direction of the current. The field B makes an angle theta with the velocity vector.">
            <a:extLst>
              <a:ext uri="{FF2B5EF4-FFF2-40B4-BE49-F238E27FC236}">
                <a16:creationId xmlns:a16="http://schemas.microsoft.com/office/drawing/2014/main" id="{04EC7FF4-9D07-494E-89A9-05F041B837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9670" y="3071709"/>
            <a:ext cx="4886325" cy="2295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0215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7BCFA-9DAD-4606-8BF7-2DA2BBA8440C}"/>
              </a:ext>
            </a:extLst>
          </p:cNvPr>
          <p:cNvSpPr>
            <a:spLocks noGrp="1"/>
          </p:cNvSpPr>
          <p:nvPr>
            <p:ph type="title"/>
          </p:nvPr>
        </p:nvSpPr>
        <p:spPr/>
        <p:txBody>
          <a:bodyPr/>
          <a:lstStyle/>
          <a:p>
            <a:r>
              <a:rPr lang="en-US" dirty="0"/>
              <a:t>Visualization</a:t>
            </a:r>
            <a:endParaRPr lang="en-IN" dirty="0"/>
          </a:p>
        </p:txBody>
      </p:sp>
      <p:pic>
        <p:nvPicPr>
          <p:cNvPr id="3074" name="Picture 2" descr="dc1">
            <a:extLst>
              <a:ext uri="{FF2B5EF4-FFF2-40B4-BE49-F238E27FC236}">
                <a16:creationId xmlns:a16="http://schemas.microsoft.com/office/drawing/2014/main" id="{CB25E5D9-D657-4A61-B397-1383FB1A93D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3922" b="13358"/>
          <a:stretch/>
        </p:blipFill>
        <p:spPr bwMode="auto">
          <a:xfrm>
            <a:off x="671514" y="2471737"/>
            <a:ext cx="2462212" cy="222408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dc1">
            <a:extLst>
              <a:ext uri="{FF2B5EF4-FFF2-40B4-BE49-F238E27FC236}">
                <a16:creationId xmlns:a16="http://schemas.microsoft.com/office/drawing/2014/main" id="{8E96AC3D-7E81-490A-9486-B36660F435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6078" b="13358"/>
          <a:stretch/>
        </p:blipFill>
        <p:spPr bwMode="auto">
          <a:xfrm>
            <a:off x="3981450" y="2471737"/>
            <a:ext cx="2881313" cy="2224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402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7BCFA-9DAD-4606-8BF7-2DA2BBA8440C}"/>
              </a:ext>
            </a:extLst>
          </p:cNvPr>
          <p:cNvSpPr>
            <a:spLocks noGrp="1"/>
          </p:cNvSpPr>
          <p:nvPr>
            <p:ph type="title"/>
          </p:nvPr>
        </p:nvSpPr>
        <p:spPr/>
        <p:txBody>
          <a:bodyPr/>
          <a:lstStyle/>
          <a:p>
            <a:r>
              <a:rPr lang="en-US" dirty="0"/>
              <a:t>Visualization</a:t>
            </a:r>
            <a:endParaRPr lang="en-IN" dirty="0"/>
          </a:p>
        </p:txBody>
      </p:sp>
      <p:pic>
        <p:nvPicPr>
          <p:cNvPr id="6" name="Picture 4" descr="dc2">
            <a:extLst>
              <a:ext uri="{FF2B5EF4-FFF2-40B4-BE49-F238E27FC236}">
                <a16:creationId xmlns:a16="http://schemas.microsoft.com/office/drawing/2014/main" id="{85B45C97-CE43-4A0C-B42F-EEEF6F2574E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9931"/>
          <a:stretch/>
        </p:blipFill>
        <p:spPr bwMode="auto">
          <a:xfrm>
            <a:off x="1097280" y="2586991"/>
            <a:ext cx="8349884" cy="3023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504388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05550B3-F1C0-4D73-82FC-DDABEC8F095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226911E-AE6C-4963-864C-FEDEB2DC7729}">
  <ds:schemaRefs>
    <ds:schemaRef ds:uri="http://schemas.microsoft.com/sharepoint/v3/contenttype/forms"/>
  </ds:schemaRefs>
</ds:datastoreItem>
</file>

<file path=customXml/itemProps3.xml><?xml version="1.0" encoding="utf-8"?>
<ds:datastoreItem xmlns:ds="http://schemas.openxmlformats.org/officeDocument/2006/customXml" ds:itemID="{B6451C01-71EB-4236-9458-377C31D5C0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Retrospect design</Template>
  <TotalTime>86</TotalTime>
  <Words>261</Words>
  <Application>Microsoft Office PowerPoint</Application>
  <PresentationFormat>Widescreen</PresentationFormat>
  <Paragraphs>29</Paragraphs>
  <Slides>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Calibri</vt:lpstr>
      <vt:lpstr>Calibri Light</vt:lpstr>
      <vt:lpstr>Cambria Math</vt:lpstr>
      <vt:lpstr>Wingdings</vt:lpstr>
      <vt:lpstr>Retrospect</vt:lpstr>
      <vt:lpstr>DC Motor Concept</vt:lpstr>
      <vt:lpstr>Contents</vt:lpstr>
      <vt:lpstr>Concept</vt:lpstr>
      <vt:lpstr>Video</vt:lpstr>
      <vt:lpstr>Magnetic field by Current Carrying Conductors</vt:lpstr>
      <vt:lpstr>Calculation of Force</vt:lpstr>
      <vt:lpstr>Visualization</vt:lpstr>
      <vt:lpstr>Visualization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Flux Density</dc:title>
  <dc:creator>chetan khadse</dc:creator>
  <cp:lastModifiedBy>chetan khadse</cp:lastModifiedBy>
  <cp:revision>14</cp:revision>
  <dcterms:created xsi:type="dcterms:W3CDTF">2021-04-26T03:14:33Z</dcterms:created>
  <dcterms:modified xsi:type="dcterms:W3CDTF">2021-08-03T04:03:42Z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